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84" r:id="rId4"/>
    <p:sldId id="285" r:id="rId5"/>
    <p:sldId id="286" r:id="rId6"/>
    <p:sldId id="287" r:id="rId7"/>
    <p:sldId id="274" r:id="rId8"/>
    <p:sldId id="283" r:id="rId9"/>
    <p:sldId id="280" r:id="rId10"/>
    <p:sldId id="281" r:id="rId11"/>
    <p:sldId id="268" r:id="rId12"/>
    <p:sldId id="269" r:id="rId13"/>
    <p:sldId id="272" r:id="rId14"/>
    <p:sldId id="273" r:id="rId15"/>
    <p:sldId id="270" r:id="rId16"/>
    <p:sldId id="261" r:id="rId17"/>
    <p:sldId id="262" r:id="rId18"/>
    <p:sldId id="290" r:id="rId19"/>
    <p:sldId id="263" r:id="rId20"/>
    <p:sldId id="264" r:id="rId21"/>
    <p:sldId id="265" r:id="rId22"/>
    <p:sldId id="266" r:id="rId23"/>
    <p:sldId id="298" r:id="rId24"/>
    <p:sldId id="267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67D07-C21D-D54D-A7E4-16C25DAC4B0F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DD251-4E97-6A4D-B0F1-6660BA68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96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2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3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3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 SQL Streaming (Structured Streaming)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26509"/>
            <a:ext cx="10515600" cy="1806918"/>
          </a:xfrm>
        </p:spPr>
        <p:txBody>
          <a:bodyPr/>
          <a:lstStyle/>
          <a:p>
            <a:pPr algn="ctr"/>
            <a:r>
              <a:rPr lang="en-US" dirty="0" smtClean="0"/>
              <a:t>Structured streaming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74414" cy="285273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simplest way to perform streaming analytics is not having to </a:t>
            </a:r>
            <a:r>
              <a:rPr lang="en-US" sz="4000" b="1" dirty="0"/>
              <a:t>reason</a:t>
            </a:r>
            <a:r>
              <a:rPr lang="en-US" sz="4000" dirty="0"/>
              <a:t> about streaming at all</a:t>
            </a:r>
          </a:p>
        </p:txBody>
      </p:sp>
    </p:spTree>
    <p:extLst>
      <p:ext uri="{BB962C8B-B14F-4D97-AF65-F5344CB8AC3E}">
        <p14:creationId xmlns:p14="http://schemas.microsoft.com/office/powerpoint/2010/main" val="16078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2709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021" y="2645556"/>
            <a:ext cx="5408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r>
              <a:rPr lang="en-US" b="1" dirty="0"/>
              <a:t>: </a:t>
            </a:r>
            <a:r>
              <a:rPr lang="en-US" dirty="0"/>
              <a:t>data from source as an append-only table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Trigger</a:t>
            </a:r>
            <a:r>
              <a:rPr lang="en-US" b="1" dirty="0"/>
              <a:t>: </a:t>
            </a:r>
            <a:r>
              <a:rPr lang="en-US" dirty="0" smtClean="0"/>
              <a:t>how frequently </a:t>
            </a:r>
            <a:r>
              <a:rPr lang="en-US" dirty="0"/>
              <a:t>to check input for </a:t>
            </a:r>
            <a:r>
              <a:rPr lang="en-US" dirty="0" smtClean="0"/>
              <a:t>new data </a:t>
            </a:r>
          </a:p>
          <a:p>
            <a:endParaRPr lang="en-US" dirty="0"/>
          </a:p>
          <a:p>
            <a:r>
              <a:rPr lang="en-US" b="1" dirty="0" smtClean="0"/>
              <a:t>Query</a:t>
            </a:r>
            <a:r>
              <a:rPr lang="en-US" b="1" dirty="0"/>
              <a:t>: </a:t>
            </a:r>
            <a:r>
              <a:rPr lang="en-US" dirty="0"/>
              <a:t>operations on input usual map/filter/reduce </a:t>
            </a:r>
            <a:r>
              <a:rPr lang="en-US" dirty="0" smtClean="0"/>
              <a:t>new window</a:t>
            </a:r>
            <a:r>
              <a:rPr lang="en-US" dirty="0"/>
              <a:t>, session ops</a:t>
            </a:r>
          </a:p>
        </p:txBody>
      </p:sp>
    </p:spTree>
    <p:extLst>
      <p:ext uri="{BB962C8B-B14F-4D97-AF65-F5344CB8AC3E}">
        <p14:creationId xmlns:p14="http://schemas.microsoft.com/office/powerpoint/2010/main" val="10096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042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378" y="2696189"/>
            <a:ext cx="5476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  <a:r>
              <a:rPr lang="en-US" dirty="0"/>
              <a:t>final 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Output: </a:t>
            </a:r>
            <a:r>
              <a:rPr lang="en-US" dirty="0" smtClean="0"/>
              <a:t>what </a:t>
            </a:r>
            <a:r>
              <a:rPr lang="en-US" dirty="0"/>
              <a:t>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</a:t>
            </a:r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229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96" y="2318696"/>
            <a:ext cx="6011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Result: </a:t>
            </a:r>
            <a:r>
              <a:rPr lang="en-US" dirty="0" smtClean="0"/>
              <a:t>final </a:t>
            </a:r>
            <a:r>
              <a:rPr lang="en-US" dirty="0"/>
              <a:t>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</a:t>
            </a:r>
            <a:r>
              <a:rPr lang="en-US" b="1" dirty="0"/>
              <a:t>: </a:t>
            </a:r>
            <a:r>
              <a:rPr lang="en-US" dirty="0"/>
              <a:t>what 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time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Delta </a:t>
            </a:r>
            <a:r>
              <a:rPr lang="en-US" b="1" dirty="0"/>
              <a:t>output: </a:t>
            </a:r>
            <a:r>
              <a:rPr lang="en-US" dirty="0"/>
              <a:t>Write only the rows that changed in result from previous batch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Append </a:t>
            </a:r>
            <a:r>
              <a:rPr lang="en-US" b="1" dirty="0"/>
              <a:t>output: </a:t>
            </a:r>
            <a:r>
              <a:rPr lang="en-US" dirty="0"/>
              <a:t>Write only new rows </a:t>
            </a:r>
            <a:endParaRPr lang="en-US" dirty="0" smtClean="0"/>
          </a:p>
          <a:p>
            <a:endParaRPr lang="en-US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i="1" dirty="0" smtClean="0"/>
              <a:t>*Not all output modes are feasible with all queries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137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Dataset/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087" y="1825625"/>
            <a:ext cx="8665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Anatomy of a Steaming Query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dirty="0" smtClean="0"/>
              <a:t>Streaming word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</a:t>
            </a:r>
            <a:r>
              <a:rPr lang="en-US" dirty="0" smtClean="0"/>
              <a:t>Query: Step </a:t>
            </a:r>
            <a:r>
              <a:rPr lang="en-US" dirty="0" smtClean="0"/>
              <a:t>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222090"/>
            <a:ext cx="6856379" cy="3200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b="1" dirty="0" err="1"/>
              <a:t>pyspark.sql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SparkSession</a:t>
            </a:r>
            <a:r>
              <a:rPr lang="en-US" sz="2000" dirty="0" smtClean="0"/>
              <a:t> </a:t>
            </a:r>
            <a:r>
              <a:rPr lang="en-US" sz="2000" dirty="0"/>
              <a:t>spark </a:t>
            </a:r>
            <a:r>
              <a:rPr lang="en-US" sz="2000" dirty="0"/>
              <a:t>=</a:t>
            </a:r>
            <a:r>
              <a:rPr lang="en-US" sz="2000" dirty="0"/>
              <a:t> </a:t>
            </a:r>
            <a:r>
              <a:rPr lang="en-US" sz="2000" dirty="0" err="1"/>
              <a:t>SparkSession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.builder</a:t>
            </a:r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 smtClean="0"/>
              <a:t>appName</a:t>
            </a:r>
            <a:r>
              <a:rPr lang="en-US" sz="2000" dirty="0"/>
              <a:t>(</a:t>
            </a:r>
            <a:r>
              <a:rPr lang="en-US" sz="2000" dirty="0"/>
              <a:t>"Python Spark SQL basic example"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</a:t>
            </a:r>
            <a:r>
              <a:rPr lang="en-US" sz="2000" dirty="0" err="1"/>
              <a:t>config</a:t>
            </a:r>
            <a:r>
              <a:rPr lang="en-US" sz="2000" dirty="0"/>
              <a:t>(</a:t>
            </a:r>
            <a:r>
              <a:rPr lang="en-US" sz="2000" dirty="0"/>
              <a:t>"</a:t>
            </a:r>
            <a:r>
              <a:rPr lang="en-US" sz="2000" dirty="0" err="1"/>
              <a:t>spark.some.config.option</a:t>
            </a:r>
            <a:r>
              <a:rPr lang="en-US" sz="2000" dirty="0"/>
              <a:t>"</a:t>
            </a:r>
            <a:r>
              <a:rPr lang="en-US" sz="2000" dirty="0"/>
              <a:t>, </a:t>
            </a:r>
            <a:r>
              <a:rPr lang="en-US" sz="2000" dirty="0"/>
              <a:t>"some-value"</a:t>
            </a:r>
            <a:r>
              <a:rPr lang="en-US" sz="2000" dirty="0"/>
              <a:t>)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/>
              <a:t>getOrCreate</a:t>
            </a:r>
            <a:r>
              <a:rPr lang="en-US" sz="2000" dirty="0"/>
              <a:t>()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Spark Session</a:t>
            </a:r>
            <a:endParaRPr lang="en-US" sz="4000" dirty="0" smtClean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 common </a:t>
            </a:r>
            <a:r>
              <a:rPr lang="en-US" sz="2400" dirty="0"/>
              <a:t>entry point </a:t>
            </a:r>
            <a:r>
              <a:rPr lang="en-US" sz="2400" dirty="0" err="1" smtClean="0"/>
              <a:t>SparkSession</a:t>
            </a:r>
            <a:r>
              <a:rPr lang="en-US" sz="2400" dirty="0" smtClean="0"/>
              <a:t> </a:t>
            </a:r>
            <a:r>
              <a:rPr lang="en-US" sz="2400" dirty="0"/>
              <a:t>to create streaming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configurations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</a:t>
            </a:r>
            <a:r>
              <a:rPr lang="en-US" dirty="0" smtClean="0"/>
              <a:t>Query: Step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674374"/>
            <a:ext cx="6856379" cy="274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SparkSession</a:t>
            </a:r>
            <a:r>
              <a:rPr lang="en-US" sz="2400" dirty="0"/>
              <a:t> spark = </a:t>
            </a:r>
            <a:r>
              <a:rPr lang="en-US" sz="2400" dirty="0" err="1" smtClean="0"/>
              <a:t>SparkSession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088505" y="3201543"/>
            <a:ext cx="288000" cy="768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Source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Specify one or more locations to read data from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Built </a:t>
            </a:r>
            <a:r>
              <a:rPr lang="en-US" sz="2400" dirty="0"/>
              <a:t>in support for Files/Kafka/Socket, pluggable.</a:t>
            </a:r>
          </a:p>
        </p:txBody>
      </p:sp>
    </p:spTree>
    <p:extLst>
      <p:ext uri="{BB962C8B-B14F-4D97-AF65-F5344CB8AC3E}">
        <p14:creationId xmlns:p14="http://schemas.microsoft.com/office/powerpoint/2010/main" val="18098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8634" cy="4351338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 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0833" y="1905506"/>
            <a:ext cx="4474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Transformation </a:t>
            </a:r>
            <a:endParaRPr lang="en-US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Using </a:t>
            </a:r>
            <a:r>
              <a:rPr lang="en-US" sz="2400" dirty="0" err="1"/>
              <a:t>DataFrames</a:t>
            </a:r>
            <a:r>
              <a:rPr lang="en-US" sz="2400" dirty="0" smtClean="0"/>
              <a:t>, Datasets </a:t>
            </a:r>
            <a:r>
              <a:rPr lang="en-US" sz="2400" dirty="0"/>
              <a:t>and/or SQL.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Internal processing always </a:t>
            </a:r>
            <a:r>
              <a:rPr lang="en-US" sz="2400" dirty="0"/>
              <a:t>exactly- once.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7112834" y="4761009"/>
            <a:ext cx="288000" cy="1060315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Spark Streaming</a:t>
            </a:r>
          </a:p>
          <a:p>
            <a:pPr lvl="1"/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What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is Spark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Streaming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How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does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it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work?</a:t>
            </a:r>
            <a:endParaRPr lang="en-US" dirty="0" smtClean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 small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example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Structured Steaming 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/>
              <a:t>Use case: IoT Device Monitoring </a:t>
            </a:r>
            <a:endParaRPr lang="en-US" dirty="0" smtClean="0"/>
          </a:p>
          <a:p>
            <a:pPr lvl="1"/>
            <a:r>
              <a:rPr lang="en-US" dirty="0" smtClean="0"/>
              <a:t>Issues of Spark </a:t>
            </a:r>
            <a:r>
              <a:rPr lang="en-US" dirty="0"/>
              <a:t>Streaming(</a:t>
            </a:r>
            <a:r>
              <a:rPr lang="en-US" dirty="0" err="1"/>
              <a:t>DStreams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Structured Streaming – Processing </a:t>
            </a:r>
            <a:r>
              <a:rPr lang="en-US" dirty="0" smtClean="0"/>
              <a:t>Modes</a:t>
            </a:r>
          </a:p>
          <a:p>
            <a:pPr lvl="1"/>
            <a:r>
              <a:rPr lang="en-US" dirty="0" smtClean="0"/>
              <a:t>Single API </a:t>
            </a:r>
            <a:r>
              <a:rPr lang="mr-IN" dirty="0"/>
              <a:t>–</a:t>
            </a:r>
            <a:r>
              <a:rPr lang="en-US" dirty="0"/>
              <a:t> Dataset/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How to define source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Transformations in Structured Steaming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Sinks  </a:t>
            </a:r>
          </a:p>
          <a:p>
            <a:pPr lvl="1"/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75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4234" cy="46046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 smtClean="0">
                <a:solidFill>
                  <a:schemeClr val="accent6"/>
                </a:solidFill>
              </a:rPr>
              <a:t>writeStream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OutputMode.Complete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.option(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checkpointLocation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"..."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6637" y="1690688"/>
            <a:ext cx="50917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Sink </a:t>
            </a:r>
            <a:endParaRPr lang="en-US" sz="4000" b="1" dirty="0" smtClean="0">
              <a:solidFill>
                <a:schemeClr val="accent6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Accepts </a:t>
            </a:r>
            <a:r>
              <a:rPr lang="en-US" sz="2400" dirty="0"/>
              <a:t>the output of each batch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supported sinks are transactional and exactly once (Files).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031452" y="4286429"/>
            <a:ext cx="301220" cy="880748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</a:t>
            </a:r>
            <a:r>
              <a:rPr lang="en-US" dirty="0" smtClean="0"/>
              <a:t>Output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498" cy="485047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 smtClean="0"/>
              <a:t>Trigger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</a:t>
            </a:r>
            <a:r>
              <a:rPr lang="en-US" b="1" dirty="0" smtClean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.option(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b="1" dirty="0" err="1">
                <a:solidFill>
                  <a:srgbClr val="FFC000"/>
                </a:solidFill>
              </a:rPr>
              <a:t>checkpointLocation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b="1" dirty="0">
                <a:solidFill>
                  <a:srgbClr val="FFC000"/>
                </a:solidFill>
              </a:rPr>
              <a:t>"..."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7051" y="1825625"/>
            <a:ext cx="57242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Output mode </a:t>
            </a:r>
            <a:r>
              <a:rPr lang="en-US" sz="2400" dirty="0"/>
              <a:t>– What's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Complete </a:t>
            </a:r>
            <a:r>
              <a:rPr lang="en-US" sz="2400" dirty="0"/>
              <a:t>– Output the whole answer every </a:t>
            </a:r>
            <a:r>
              <a:rPr lang="en-US" sz="2400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Update </a:t>
            </a:r>
            <a:r>
              <a:rPr lang="en-US" sz="2400" dirty="0"/>
              <a:t>– Output changed rows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Append</a:t>
            </a:r>
            <a:r>
              <a:rPr lang="en-US" sz="2400" dirty="0"/>
              <a:t>– Output new </a:t>
            </a:r>
            <a:r>
              <a:rPr lang="en-US" sz="2400" dirty="0" smtClean="0"/>
              <a:t>rows only 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sz="4000" b="1" dirty="0" smtClean="0">
                <a:solidFill>
                  <a:srgbClr val="FFC000"/>
                </a:solidFill>
              </a:rPr>
              <a:t>Trigger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2400" dirty="0"/>
              <a:t>– When to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Specified as </a:t>
            </a:r>
            <a:r>
              <a:rPr lang="en-US" sz="2400" dirty="0"/>
              <a:t>a time, eventually </a:t>
            </a:r>
            <a:r>
              <a:rPr lang="en-US" sz="2400" dirty="0" smtClean="0"/>
              <a:t>supports data </a:t>
            </a:r>
            <a:r>
              <a:rPr lang="en-US" sz="2400" dirty="0"/>
              <a:t>size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/>
              <a:t>trigger means as fast as possible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499104" y="5342503"/>
            <a:ext cx="328900" cy="48802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</a:t>
            </a:r>
            <a:r>
              <a:rPr lang="en-US" dirty="0" smtClean="0"/>
              <a:t>Checkpoint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9953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.option(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b="1" dirty="0" err="1">
                <a:solidFill>
                  <a:srgbClr val="7030A0"/>
                </a:solidFill>
              </a:rPr>
              <a:t>checkpointLocation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"..."</a:t>
            </a:r>
            <a:r>
              <a:rPr lang="en-US" dirty="0">
                <a:solidFill>
                  <a:srgbClr val="7030A0"/>
                </a:solidFill>
              </a:rPr>
              <a:t>)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255" y="1780162"/>
            <a:ext cx="56152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Checkpoint </a:t>
            </a:r>
            <a:endParaRPr lang="en-US" sz="4000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Tracks </a:t>
            </a:r>
            <a:r>
              <a:rPr lang="en-US" sz="2400" dirty="0"/>
              <a:t>the progress of a query in persistent storage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used to restart the query if there is a failure.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trigger</a:t>
            </a:r>
            <a:r>
              <a:rPr lang="en-US" sz="2400" dirty="0">
                <a:solidFill>
                  <a:schemeClr val="accent4"/>
                </a:solidFill>
              </a:rPr>
              <a:t>( Trigger. </a:t>
            </a:r>
            <a:r>
              <a:rPr lang="en-US" sz="2400" dirty="0" err="1">
                <a:solidFill>
                  <a:schemeClr val="accent4"/>
                </a:solidFill>
              </a:rPr>
              <a:t>Continunous</a:t>
            </a:r>
            <a:r>
              <a:rPr lang="en-US" sz="2400" dirty="0">
                <a:solidFill>
                  <a:schemeClr val="accent4"/>
                </a:solidFill>
              </a:rPr>
              <a:t>(“ 1 second”))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379921" y="5313406"/>
            <a:ext cx="328900" cy="47113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8345" y="4981267"/>
            <a:ext cx="192765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 01 Network Word count</a:t>
            </a:r>
          </a:p>
          <a:p>
            <a:r>
              <a:rPr lang="en-US" dirty="0"/>
              <a:t>Exercise </a:t>
            </a:r>
            <a:r>
              <a:rPr lang="en-US" dirty="0" smtClean="0"/>
              <a:t>02 Kafka Word count</a:t>
            </a:r>
            <a:endParaRPr lang="en-US" dirty="0"/>
          </a:p>
          <a:p>
            <a:r>
              <a:rPr lang="en-US" dirty="0" smtClean="0"/>
              <a:t>Exercise 03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Underneath the Hood</a:t>
            </a:r>
          </a:p>
        </p:txBody>
      </p:sp>
    </p:spTree>
    <p:extLst>
      <p:ext uri="{BB962C8B-B14F-4D97-AF65-F5344CB8AC3E}">
        <p14:creationId xmlns:p14="http://schemas.microsoft.com/office/powerpoint/2010/main" val="18394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2" y="1835457"/>
            <a:ext cx="4412701" cy="2480904"/>
          </a:xfrm>
        </p:spPr>
      </p:pic>
    </p:spTree>
    <p:extLst>
      <p:ext uri="{BB962C8B-B14F-4D97-AF65-F5344CB8AC3E}">
        <p14:creationId xmlns:p14="http://schemas.microsoft.com/office/powerpoint/2010/main" val="12285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911" y="1825625"/>
            <a:ext cx="8594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6" y="1825625"/>
            <a:ext cx="9011787" cy="4351338"/>
          </a:xfrm>
        </p:spPr>
      </p:pic>
    </p:spTree>
    <p:extLst>
      <p:ext uri="{BB962C8B-B14F-4D97-AF65-F5344CB8AC3E}">
        <p14:creationId xmlns:p14="http://schemas.microsoft.com/office/powerpoint/2010/main" val="2725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025" y="737419"/>
            <a:ext cx="7097046" cy="4467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90" y="1825625"/>
            <a:ext cx="9567620" cy="4351338"/>
          </a:xfrm>
        </p:spPr>
      </p:pic>
    </p:spTree>
    <p:extLst>
      <p:ext uri="{BB962C8B-B14F-4D97-AF65-F5344CB8AC3E}">
        <p14:creationId xmlns:p14="http://schemas.microsoft.com/office/powerpoint/2010/main" val="73930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84" y="1825625"/>
            <a:ext cx="8667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2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Structured Streaming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streaming-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834" y="2698201"/>
            <a:ext cx="9910333" cy="3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974000" y="312200"/>
            <a:ext cx="10166800" cy="260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What is Spark Streaming?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Receive data streams from input sources, process them in a cluster, push out to databases/ dashboards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Scalable, fault-tolerant, second-scale latencies</a:t>
            </a:r>
          </a:p>
        </p:txBody>
      </p:sp>
    </p:spTree>
    <p:extLst>
      <p:ext uri="{BB962C8B-B14F-4D97-AF65-F5344CB8AC3E}">
        <p14:creationId xmlns:p14="http://schemas.microsoft.com/office/powerpoint/2010/main" val="17290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treaming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8" y="4020594"/>
            <a:ext cx="11785597" cy="26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20367" y="325567"/>
            <a:ext cx="11287600" cy="393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How does Spark Streaming work? 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Chop up data streams into batches of few secs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Spark treats each batch of data as RDDs and processes them using RDD operations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Processed results are pushed out in batches</a:t>
            </a:r>
          </a:p>
        </p:txBody>
      </p:sp>
    </p:spTree>
    <p:extLst>
      <p:ext uri="{BB962C8B-B14F-4D97-AF65-F5344CB8AC3E}">
        <p14:creationId xmlns:p14="http://schemas.microsoft.com/office/powerpoint/2010/main" val="4297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413600" y="296200"/>
            <a:ext cx="11434400" cy="632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algn="ctr"/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Discretized Stream (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Represents a stream of data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Implemented as a sequence of RDDs</a:t>
            </a: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API very similar to RDD API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Functional APIs in Scala, Java, Python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Create input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from different sources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Apply 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4923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00 </a:t>
            </a:r>
            <a:r>
              <a:rPr lang="en-US" dirty="0" err="1" smtClean="0"/>
              <a:t>DStream</a:t>
            </a:r>
            <a:r>
              <a:rPr lang="en-US" dirty="0" smtClean="0"/>
              <a:t> Network </a:t>
            </a:r>
            <a:r>
              <a:rPr lang="en-US" dirty="0"/>
              <a:t>Word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 Device Monitoring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81" y="4082018"/>
            <a:ext cx="1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IoT events from Kafka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328455" y="3991233"/>
            <a:ext cx="988540" cy="741405"/>
          </a:xfrm>
          <a:prstGeom prst="can">
            <a:avLst>
              <a:gd name="adj" fmla="val 41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1" y="5007782"/>
            <a:ext cx="37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ETL process into long term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Performs </a:t>
            </a:r>
            <a:r>
              <a:rPr lang="en-US" dirty="0"/>
              <a:t>Data </a:t>
            </a:r>
            <a:r>
              <a:rPr lang="en-US" dirty="0" smtClean="0"/>
              <a:t>Enrichment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Processing </a:t>
            </a:r>
            <a:r>
              <a:rPr lang="en-US" dirty="0"/>
              <a:t>Feature Extraction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data loss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duplicates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496963" y="4458111"/>
            <a:ext cx="840259" cy="93911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52946" y="5405731"/>
            <a:ext cx="31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 monitoring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Aggregate on Windows on event time for DE and FE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Handle late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flipV="1">
            <a:off x="5489553" y="3151178"/>
            <a:ext cx="840259" cy="101943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14782" y="1794124"/>
            <a:ext cx="3002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Anomaly detection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Learn models offline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 online + continues learning </a:t>
            </a:r>
          </a:p>
          <a:p>
            <a:endParaRPr lang="en-US" dirty="0"/>
          </a:p>
        </p:txBody>
      </p:sp>
      <p:sp>
        <p:nvSpPr>
          <p:cNvPr id="16" name="Bent Arrow 15"/>
          <p:cNvSpPr/>
          <p:nvPr/>
        </p:nvSpPr>
        <p:spPr>
          <a:xfrm flipH="1">
            <a:off x="7706497" y="1965832"/>
            <a:ext cx="1326291" cy="18837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9377615" y="4279692"/>
            <a:ext cx="1542802" cy="14169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0562" y="5759548"/>
            <a:ext cx="234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Interactively debug issues 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347784" y="3849541"/>
            <a:ext cx="5745892" cy="9695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  <a:r>
              <a:rPr lang="en-US" smtClean="0"/>
              <a:t>vents </a:t>
            </a:r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 with Spark Streaming(</a:t>
            </a:r>
            <a:r>
              <a:rPr lang="en-US" dirty="0" err="1" smtClean="0"/>
              <a:t>DStreams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Processing with event-time, dealing with late data </a:t>
            </a:r>
          </a:p>
          <a:p>
            <a:pPr lvl="1"/>
            <a:r>
              <a:rPr lang="en-US" dirty="0" err="1" smtClean="0"/>
              <a:t>DStream</a:t>
            </a:r>
            <a:r>
              <a:rPr lang="en-US" dirty="0" smtClean="0"/>
              <a:t> API exposes batch time, hard to incorporate event-time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102490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2. Interoperate streaming with batch AND interactive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RDD/</a:t>
            </a:r>
            <a:r>
              <a:rPr lang="en-US" dirty="0" err="1" smtClean="0"/>
              <a:t>DStreams</a:t>
            </a:r>
            <a:r>
              <a:rPr lang="en-US" dirty="0" smtClean="0"/>
              <a:t> has similar API, but still requires translations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502922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3. Reasoning about end-to-end guarantees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Requires carefully constrictions sinks that handle failures correctly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 consistency in the storage while being updated </a:t>
            </a:r>
          </a:p>
        </p:txBody>
      </p:sp>
    </p:spTree>
    <p:extLst>
      <p:ext uri="{BB962C8B-B14F-4D97-AF65-F5344CB8AC3E}">
        <p14:creationId xmlns:p14="http://schemas.microsoft.com/office/powerpoint/2010/main" val="12392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757</Words>
  <Application>Microsoft Macintosh PowerPoint</Application>
  <PresentationFormat>Widescreen</PresentationFormat>
  <Paragraphs>161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Consolas</vt:lpstr>
      <vt:lpstr>Mangal</vt:lpstr>
      <vt:lpstr>Arial</vt:lpstr>
      <vt:lpstr>Office Theme</vt:lpstr>
      <vt:lpstr>Spark SQL Streaming (Structured Streaming)</vt:lpstr>
      <vt:lpstr>Agenda</vt:lpstr>
      <vt:lpstr>PowerPoint Presentation</vt:lpstr>
      <vt:lpstr>PowerPoint Presentation</vt:lpstr>
      <vt:lpstr>PowerPoint Presentation</vt:lpstr>
      <vt:lpstr>PowerPoint Presentation</vt:lpstr>
      <vt:lpstr>Lab / Demo</vt:lpstr>
      <vt:lpstr>Use case: IoT Device Monitoring </vt:lpstr>
      <vt:lpstr>Pain points with Spark Streaming(DStreams)</vt:lpstr>
      <vt:lpstr>Structured streaming </vt:lpstr>
      <vt:lpstr>The simplest way to perform streaming analytics is not having to reason about streaming at all</vt:lpstr>
      <vt:lpstr>Structured Streaming – Processing Modes</vt:lpstr>
      <vt:lpstr>Structured Streaming – Processing Modes</vt:lpstr>
      <vt:lpstr>Structured Streaming – Processing Modes</vt:lpstr>
      <vt:lpstr>API – Dataset/DataFrame </vt:lpstr>
      <vt:lpstr>Anatomy of a Steaming Query   Streaming word count</vt:lpstr>
      <vt:lpstr>Anatomy of a Steaming Query: Step 0 </vt:lpstr>
      <vt:lpstr>Anatomy of a Steaming Query: Step 1 </vt:lpstr>
      <vt:lpstr>Anatomy of a Steaming Query: Step 2</vt:lpstr>
      <vt:lpstr>Anatomy of a Steaming Query: Step 3</vt:lpstr>
      <vt:lpstr>Anatomy of a Steaming Query: Output Modes</vt:lpstr>
      <vt:lpstr>Anatomy of a Steaming Query: Checkpoint </vt:lpstr>
      <vt:lpstr>Lab / Demo</vt:lpstr>
      <vt:lpstr>Underneath the Hood</vt:lpstr>
      <vt:lpstr>Batch Execution on Spark SQL</vt:lpstr>
      <vt:lpstr>Batch Execution on Spark SQL</vt:lpstr>
      <vt:lpstr>Batch Execution on Spark SQL</vt:lpstr>
      <vt:lpstr>Batch Execution on Spark SQL</vt:lpstr>
      <vt:lpstr>Continues Incremental Execution</vt:lpstr>
      <vt:lpstr>Continues Incremental Execution</vt:lpstr>
      <vt:lpstr>Continues Incremental Execution</vt:lpstr>
      <vt:lpstr>Complex Structured Streaming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Goldman</dc:creator>
  <cp:lastModifiedBy>Philip Goldman</cp:lastModifiedBy>
  <cp:revision>32</cp:revision>
  <dcterms:created xsi:type="dcterms:W3CDTF">2018-05-16T10:34:09Z</dcterms:created>
  <dcterms:modified xsi:type="dcterms:W3CDTF">2018-05-17T00:24:21Z</dcterms:modified>
</cp:coreProperties>
</file>